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60" r:id="rId5"/>
    <p:sldId id="261" r:id="rId6"/>
    <p:sldId id="259" r:id="rId7"/>
    <p:sldId id="262" r:id="rId8"/>
    <p:sldId id="263" r:id="rId9"/>
    <p:sldId id="264" r:id="rId10"/>
    <p:sldId id="265" r:id="rId11"/>
    <p:sldId id="266" r:id="rId12"/>
    <p:sldId id="267" r:id="rId13"/>
    <p:sldId id="268" r:id="rId14"/>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825" autoAdjust="0"/>
  </p:normalViewPr>
  <p:slideViewPr>
    <p:cSldViewPr>
      <p:cViewPr varScale="1">
        <p:scale>
          <a:sx n="88" d="100"/>
          <a:sy n="88" d="100"/>
        </p:scale>
        <p:origin x="-654"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A4E333-5033-45E3-A6F2-F1667BC7492C}" type="datetimeFigureOut">
              <a:rPr lang="nl-NL" smtClean="0"/>
              <a:t>28-10-2014</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65D9E9-F2DB-4253-AF00-C04167467E03}" type="slidenum">
              <a:rPr lang="nl-NL" smtClean="0"/>
              <a:t>‹nr.›</a:t>
            </a:fld>
            <a:endParaRPr lang="nl-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4A65D9E9-F2DB-4253-AF00-C04167467E03}" type="slidenum">
              <a:rPr lang="nl-NL" smtClean="0"/>
              <a:t>5</a:t>
            </a:fld>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lvl="0">
              <a:buFontTx/>
              <a:buNone/>
            </a:pPr>
            <a:r>
              <a:rPr lang="nl-NL" sz="1200" i="1" kern="1200" dirty="0" smtClean="0">
                <a:solidFill>
                  <a:schemeClr val="tx1"/>
                </a:solidFill>
                <a:latin typeface="+mn-lt"/>
                <a:ea typeface="+mn-ea"/>
                <a:cs typeface="+mn-cs"/>
              </a:rPr>
              <a:t>Communicatie</a:t>
            </a:r>
          </a:p>
          <a:p>
            <a:pPr lvl="0">
              <a:buFontTx/>
              <a:buChar char="-"/>
            </a:pPr>
            <a:r>
              <a:rPr lang="nl-NL" sz="1200" kern="1200" dirty="0" smtClean="0">
                <a:solidFill>
                  <a:schemeClr val="tx1"/>
                </a:solidFill>
                <a:latin typeface="+mn-lt"/>
                <a:ea typeface="+mn-ea"/>
                <a:cs typeface="+mn-cs"/>
              </a:rPr>
              <a:t>veilige omgeving; waar geborgenheid geboden wordt, waar een prettige sfeer heerst en vooral een omgeving waar geen haast is. Daarnaast is het van belang dat in deze omgeving </a:t>
            </a:r>
          </a:p>
          <a:p>
            <a:pPr lvl="0">
              <a:buFontTx/>
              <a:buChar char="-"/>
            </a:pPr>
            <a:r>
              <a:rPr lang="nl-NL" sz="1200" kern="1200" dirty="0" smtClean="0">
                <a:solidFill>
                  <a:schemeClr val="tx1"/>
                </a:solidFill>
                <a:latin typeface="+mn-lt"/>
                <a:ea typeface="+mn-ea"/>
                <a:cs typeface="+mn-cs"/>
              </a:rPr>
              <a:t> geen dwang wordt gevoeld. Als we mensen met dementie dwingen of als deze zich gecommandeerd voelt, ontstaat er weerstand. De omgeving moet de mensen met dementie</a:t>
            </a:r>
          </a:p>
          <a:p>
            <a:pPr lvl="0"/>
            <a:r>
              <a:rPr lang="nl-NL" sz="1200" kern="1200" dirty="0" smtClean="0">
                <a:solidFill>
                  <a:schemeClr val="tx1"/>
                </a:solidFill>
                <a:latin typeface="+mn-lt"/>
                <a:ea typeface="+mn-ea"/>
                <a:cs typeface="+mn-cs"/>
              </a:rPr>
              <a:t>- belevingsgericht te benaderen, afstemmen op de mensen met dementie en meegaan in de beleving is hierbij van groot belang. Ten slotte moet men proberen om de mensen met dementie </a:t>
            </a:r>
          </a:p>
          <a:p>
            <a:pPr lvl="0"/>
            <a:r>
              <a:rPr lang="nl-NL" sz="1200" kern="1200" dirty="0" smtClean="0">
                <a:solidFill>
                  <a:schemeClr val="tx1"/>
                </a:solidFill>
                <a:latin typeface="+mn-lt"/>
                <a:ea typeface="+mn-ea"/>
                <a:cs typeface="+mn-cs"/>
              </a:rPr>
              <a:t>- niet te laten falen. Mensen met dementie voelen zich bijna voortdurend falen. Dit falen wordt veroorzaakt door hen te verbeteren, het stellen van te moeilijke vragen, overvragen of door met de in discussie te gaan. Hierdoor kan hij opstandig, boos of agressief worden. Wij noemen dat dan probleemgedrag met de gedachte dat probleemgedrag veroorzaakt wordt door de ziekte</a:t>
            </a:r>
            <a:r>
              <a:rPr lang="nl-NL" sz="1200" i="1" kern="1200" dirty="0" smtClean="0">
                <a:solidFill>
                  <a:schemeClr val="tx1"/>
                </a:solidFill>
                <a:latin typeface="+mn-lt"/>
                <a:ea typeface="+mn-ea"/>
                <a:cs typeface="+mn-cs"/>
              </a:rPr>
              <a:t>. </a:t>
            </a:r>
            <a:endParaRPr lang="nl-NL" sz="1200" kern="1200" dirty="0" smtClean="0">
              <a:solidFill>
                <a:schemeClr val="tx1"/>
              </a:solidFill>
              <a:latin typeface="+mn-lt"/>
              <a:ea typeface="+mn-ea"/>
              <a:cs typeface="+mn-cs"/>
            </a:endParaRPr>
          </a:p>
          <a:p>
            <a:pPr lvl="0"/>
            <a:r>
              <a:rPr lang="nl-NL" sz="1200" kern="1200" dirty="0" smtClean="0">
                <a:solidFill>
                  <a:schemeClr val="tx1"/>
                </a:solidFill>
                <a:latin typeface="+mn-lt"/>
                <a:ea typeface="+mn-ea"/>
                <a:cs typeface="+mn-cs"/>
              </a:rPr>
              <a:t>- Op één lijn staan, met elkaar overleggen en elkaar durven aan te spreken en een open houding zijn hierbij belangrijk.</a:t>
            </a:r>
          </a:p>
          <a:p>
            <a:pPr lvl="0"/>
            <a:r>
              <a:rPr lang="nl-NL" sz="1200" kern="1200" dirty="0" smtClean="0">
                <a:solidFill>
                  <a:schemeClr val="tx1"/>
                </a:solidFill>
                <a:latin typeface="+mn-lt"/>
                <a:ea typeface="+mn-ea"/>
                <a:cs typeface="+mn-cs"/>
              </a:rPr>
              <a:t>- weet hebben van de levensloop kan helpen bij het aanbieden van prettige prikkels.</a:t>
            </a:r>
          </a:p>
          <a:p>
            <a:endParaRPr lang="nl-NL" dirty="0"/>
          </a:p>
        </p:txBody>
      </p:sp>
      <p:sp>
        <p:nvSpPr>
          <p:cNvPr id="4" name="Tijdelijke aanduiding voor dianummer 3"/>
          <p:cNvSpPr>
            <a:spLocks noGrp="1"/>
          </p:cNvSpPr>
          <p:nvPr>
            <p:ph type="sldNum" sz="quarter" idx="10"/>
          </p:nvPr>
        </p:nvSpPr>
        <p:spPr/>
        <p:txBody>
          <a:bodyPr/>
          <a:lstStyle/>
          <a:p>
            <a:fld id="{4A65D9E9-F2DB-4253-AF00-C04167467E03}" type="slidenum">
              <a:rPr lang="nl-NL" smtClean="0"/>
              <a:t>10</a:t>
            </a:fld>
            <a:endParaRPr lang="nl-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lvl="0"/>
            <a:r>
              <a:rPr lang="nl-NL" sz="1200" i="1" kern="1200" dirty="0" smtClean="0">
                <a:solidFill>
                  <a:schemeClr val="tx1"/>
                </a:solidFill>
                <a:latin typeface="+mn-lt"/>
                <a:ea typeface="+mn-ea"/>
                <a:cs typeface="+mn-cs"/>
              </a:rPr>
              <a:t>Dagstructuur</a:t>
            </a:r>
          </a:p>
          <a:p>
            <a:pPr lvl="0"/>
            <a:r>
              <a:rPr lang="nl-NL" sz="1200" kern="1200" dirty="0" smtClean="0">
                <a:solidFill>
                  <a:schemeClr val="tx1"/>
                </a:solidFill>
                <a:latin typeface="+mn-lt"/>
                <a:ea typeface="+mn-ea"/>
                <a:cs typeface="+mn-cs"/>
              </a:rPr>
              <a:t>het is voor mensen met dementie prettig wanneer er bepaalde sferen gecreëerd worden, denk aan een koffiesfeer, een eetsfeer, een dutsfeer of een avondsfeer. </a:t>
            </a:r>
          </a:p>
          <a:p>
            <a:pPr lvl="0"/>
            <a:r>
              <a:rPr lang="nl-NL" sz="1200" kern="1200" dirty="0" smtClean="0">
                <a:solidFill>
                  <a:schemeClr val="tx1"/>
                </a:solidFill>
                <a:latin typeface="+mn-lt"/>
                <a:ea typeface="+mn-ea"/>
                <a:cs typeface="+mn-cs"/>
              </a:rPr>
              <a:t>om iets voor elkaar te krijgen moeten overbodige prikkels afgeweerd worden. Dit afweren van prikkels gaat steeds moeilijker, waardoor mensen met dementie zich moeilijk kunnen concentreren.</a:t>
            </a:r>
          </a:p>
          <a:p>
            <a:pPr lvl="0"/>
            <a:r>
              <a:rPr lang="nl-NL" sz="1200" kern="1200" dirty="0" smtClean="0">
                <a:solidFill>
                  <a:schemeClr val="tx1"/>
                </a:solidFill>
                <a:latin typeface="+mn-lt"/>
                <a:ea typeface="+mn-ea"/>
                <a:cs typeface="+mn-cs"/>
              </a:rPr>
              <a:t>er kan maar één prikkel tegelijk verwerkt worden, dus niet eten en dan de radio of tv aan of mensen die in en uit lopen. </a:t>
            </a:r>
          </a:p>
          <a:p>
            <a:r>
              <a:rPr lang="nl-NL" sz="1200" kern="1200" dirty="0" smtClean="0">
                <a:solidFill>
                  <a:schemeClr val="tx1"/>
                </a:solidFill>
                <a:latin typeface="+mn-lt"/>
                <a:ea typeface="+mn-ea"/>
                <a:cs typeface="+mn-cs"/>
              </a:rPr>
              <a:t>Zo begrijpt de mens met dementie wat de bedoeling is en kan deze beter functioneren. </a:t>
            </a:r>
          </a:p>
          <a:p>
            <a:endParaRPr lang="nl-NL" dirty="0"/>
          </a:p>
        </p:txBody>
      </p:sp>
      <p:sp>
        <p:nvSpPr>
          <p:cNvPr id="4" name="Tijdelijke aanduiding voor dianummer 3"/>
          <p:cNvSpPr>
            <a:spLocks noGrp="1"/>
          </p:cNvSpPr>
          <p:nvPr>
            <p:ph type="sldNum" sz="quarter" idx="10"/>
          </p:nvPr>
        </p:nvSpPr>
        <p:spPr/>
        <p:txBody>
          <a:bodyPr/>
          <a:lstStyle/>
          <a:p>
            <a:fld id="{4A65D9E9-F2DB-4253-AF00-C04167467E03}" type="slidenum">
              <a:rPr lang="nl-NL" smtClean="0"/>
              <a:t>11</a:t>
            </a:fld>
            <a:endParaRPr lang="nl-N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sz="1200" i="1" kern="1200" dirty="0" smtClean="0">
                <a:solidFill>
                  <a:schemeClr val="tx1"/>
                </a:solidFill>
                <a:latin typeface="+mn-lt"/>
                <a:ea typeface="+mn-ea"/>
                <a:cs typeface="+mn-cs"/>
              </a:rPr>
              <a:t>Dagbesteding:</a:t>
            </a:r>
            <a:endParaRPr lang="nl-NL" sz="1200" kern="1200" dirty="0" smtClean="0">
              <a:solidFill>
                <a:schemeClr val="tx1"/>
              </a:solidFill>
              <a:latin typeface="+mn-lt"/>
              <a:ea typeface="+mn-ea"/>
              <a:cs typeface="+mn-cs"/>
            </a:endParaRPr>
          </a:p>
          <a:p>
            <a:pPr lvl="0"/>
            <a:r>
              <a:rPr lang="nl-NL" sz="1200" kern="1200" dirty="0" smtClean="0">
                <a:solidFill>
                  <a:schemeClr val="tx1"/>
                </a:solidFill>
                <a:latin typeface="+mn-lt"/>
                <a:ea typeface="+mn-ea"/>
                <a:cs typeface="+mn-cs"/>
              </a:rPr>
              <a:t>mensen met dementie kunnen zichzelf niet vermaken. Ze kunnen niets zelf bedenken. Dat is immers een hoger niveau in de hersenen. Daardoor zijn ze volledig afhankelijk van hun omgeving. </a:t>
            </a:r>
          </a:p>
          <a:p>
            <a:pPr lvl="0"/>
            <a:r>
              <a:rPr lang="nl-NL" sz="1200" kern="1200" dirty="0" smtClean="0">
                <a:solidFill>
                  <a:schemeClr val="tx1"/>
                </a:solidFill>
                <a:latin typeface="+mn-lt"/>
                <a:ea typeface="+mn-ea"/>
                <a:cs typeface="+mn-cs"/>
              </a:rPr>
              <a:t>weet hebben van de levensgeschiedenis is erg belangrijk. Daar kunnen de prettige prikkels vandaan komen. Hield iemand van klassieke muziek dan kan klassieke muziek een prettige prikkel zijn. Was iemand advocaat geef hem eens wetboeken met pen en schrijfblok. Wij moeten samen op  zoektocht  gaan om te kijken wat past bij deze mens.</a:t>
            </a:r>
          </a:p>
          <a:p>
            <a:endParaRPr lang="nl-NL" dirty="0"/>
          </a:p>
        </p:txBody>
      </p:sp>
      <p:sp>
        <p:nvSpPr>
          <p:cNvPr id="4" name="Tijdelijke aanduiding voor dianummer 3"/>
          <p:cNvSpPr>
            <a:spLocks noGrp="1"/>
          </p:cNvSpPr>
          <p:nvPr>
            <p:ph type="sldNum" sz="quarter" idx="10"/>
          </p:nvPr>
        </p:nvSpPr>
        <p:spPr/>
        <p:txBody>
          <a:bodyPr/>
          <a:lstStyle/>
          <a:p>
            <a:fld id="{4A65D9E9-F2DB-4253-AF00-C04167467E03}" type="slidenum">
              <a:rPr lang="nl-NL" smtClean="0"/>
              <a:t>12</a:t>
            </a:fld>
            <a:endParaRPr lang="nl-N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sz="1200" i="1" kern="1200" dirty="0" smtClean="0">
                <a:solidFill>
                  <a:schemeClr val="tx1"/>
                </a:solidFill>
                <a:latin typeface="+mn-lt"/>
                <a:ea typeface="+mn-ea"/>
                <a:cs typeface="+mn-cs"/>
              </a:rPr>
              <a:t>De inrichting</a:t>
            </a:r>
            <a:r>
              <a:rPr lang="nl-NL" sz="1200" kern="1200" dirty="0" smtClean="0">
                <a:solidFill>
                  <a:schemeClr val="tx1"/>
                </a:solidFill>
                <a:latin typeface="+mn-lt"/>
                <a:ea typeface="+mn-ea"/>
                <a:cs typeface="+mn-cs"/>
              </a:rPr>
              <a:t> :</a:t>
            </a:r>
          </a:p>
          <a:p>
            <a:pPr lvl="0"/>
            <a:r>
              <a:rPr lang="nl-NL" sz="1200" kern="1200" dirty="0" smtClean="0">
                <a:solidFill>
                  <a:schemeClr val="tx1"/>
                </a:solidFill>
                <a:latin typeface="+mn-lt"/>
                <a:ea typeface="+mn-ea"/>
                <a:cs typeface="+mn-cs"/>
              </a:rPr>
              <a:t>deze omgeving dient veilig te zijn door o.a.: vertrouwd meubilair, geen nieuwe apparaten  </a:t>
            </a:r>
          </a:p>
          <a:p>
            <a:pPr lvl="0"/>
            <a:r>
              <a:rPr lang="nl-NL" sz="1200" kern="1200" dirty="0" smtClean="0">
                <a:solidFill>
                  <a:schemeClr val="tx1"/>
                </a:solidFill>
                <a:latin typeface="+mn-lt"/>
                <a:ea typeface="+mn-ea"/>
                <a:cs typeface="+mn-cs"/>
              </a:rPr>
              <a:t>soms hebben mensen met dementie moeite met slapen of rusten. Dit kan komen doordat de slaapkamer of rustruimte te stil is. De hersenen zijn op zoek naar prikkels en dat maakt dat ze uit bed komen. Bij deze mensen kan het helpen om bijvoorbeeld een verkleur lamp aan te schaffen, een muziekje op te zetten of een digitaal fotolijstje. Alles afgestemd op het individu.</a:t>
            </a:r>
          </a:p>
          <a:p>
            <a:pPr lvl="0"/>
            <a:r>
              <a:rPr lang="nl-NL" sz="1200" kern="1200" dirty="0" smtClean="0">
                <a:solidFill>
                  <a:schemeClr val="tx1"/>
                </a:solidFill>
                <a:latin typeface="+mn-lt"/>
                <a:ea typeface="+mn-ea"/>
                <a:cs typeface="+mn-cs"/>
              </a:rPr>
              <a:t>en natuur werkt positief op mensen. </a:t>
            </a:r>
          </a:p>
          <a:p>
            <a:endParaRPr lang="nl-NL" dirty="0"/>
          </a:p>
        </p:txBody>
      </p:sp>
      <p:sp>
        <p:nvSpPr>
          <p:cNvPr id="4" name="Tijdelijke aanduiding voor dianummer 3"/>
          <p:cNvSpPr>
            <a:spLocks noGrp="1"/>
          </p:cNvSpPr>
          <p:nvPr>
            <p:ph type="sldNum" sz="quarter" idx="10"/>
          </p:nvPr>
        </p:nvSpPr>
        <p:spPr/>
        <p:txBody>
          <a:bodyPr/>
          <a:lstStyle/>
          <a:p>
            <a:fld id="{4A65D9E9-F2DB-4253-AF00-C04167467E03}" type="slidenum">
              <a:rPr lang="nl-NL" smtClean="0"/>
              <a:t>13</a:t>
            </a:fld>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7" name="Freeform 6"/>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9" name="Freeform 8"/>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nl-NL" smtClean="0"/>
              <a:t>Klik om de stijl te bewerken</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6BAC19F-6CF1-4E39-BB77-E4264DE2D2B6}" type="datetimeFigureOut">
              <a:rPr lang="nl-NL" smtClean="0"/>
              <a:pPr/>
              <a:t>28-10-2014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normAutofit/>
          </a:bodyPr>
          <a:lstStyle/>
          <a:p>
            <a:fld id="{36158226-E040-453C-A193-F0737E8C4466}"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nl-NL" smtClean="0"/>
              <a:t>Klik om de stijl te bewerken</a:t>
            </a:r>
            <a:endParaRPr lang="en-US"/>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26BAC19F-6CF1-4E39-BB77-E4264DE2D2B6}" type="datetimeFigureOut">
              <a:rPr lang="nl-NL" smtClean="0"/>
              <a:pPr/>
              <a:t>28-10-2014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6158226-E040-453C-A193-F0737E8C4466}"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nl-NL" smtClean="0"/>
              <a:t>Klik om de stijl te bewerken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26BAC19F-6CF1-4E39-BB77-E4264DE2D2B6}" type="datetimeFigureOut">
              <a:rPr lang="nl-NL" smtClean="0"/>
              <a:pPr/>
              <a:t>28-10-2014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6158226-E040-453C-A193-F0737E8C4466}"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nl-NL" smtClean="0"/>
              <a:t>Klik om de stijl te bewerken</a:t>
            </a:r>
            <a:endParaRPr lang="en-US"/>
          </a:p>
        </p:txBody>
      </p:sp>
      <p:sp>
        <p:nvSpPr>
          <p:cNvPr id="3" name="Content Placeholder 2"/>
          <p:cNvSpPr>
            <a:spLocks noGrp="1"/>
          </p:cNvSpPr>
          <p:nvPr>
            <p:ph idx="1"/>
          </p:nvPr>
        </p:nvSpPr>
        <p:spPr>
          <a:xfrm>
            <a:off x="685800" y="1600201"/>
            <a:ext cx="7772400" cy="37338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6BAC19F-6CF1-4E39-BB77-E4264DE2D2B6}" type="datetimeFigureOut">
              <a:rPr lang="nl-NL" smtClean="0"/>
              <a:pPr/>
              <a:t>28-10-2014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6158226-E040-453C-A193-F0737E8C4466}"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7" name="Freeform 6"/>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9" name="Freeform 8"/>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nl-NL" smtClean="0"/>
              <a:t>Klik om de stijl te bewerken</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6BAC19F-6CF1-4E39-BB77-E4264DE2D2B6}" type="datetimeFigureOut">
              <a:rPr lang="nl-NL" smtClean="0"/>
              <a:pPr/>
              <a:t>28-10-2014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6158226-E040-453C-A193-F0737E8C4466}"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nl-NL" smtClean="0"/>
              <a:t>Klik om de stijl te bewerken</a:t>
            </a:r>
            <a:endParaRPr lang="en-US"/>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6BAC19F-6CF1-4E39-BB77-E4264DE2D2B6}" type="datetimeFigureOut">
              <a:rPr lang="nl-NL" smtClean="0"/>
              <a:pPr/>
              <a:t>28-10-2014</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6158226-E040-453C-A193-F0737E8C4466}" type="slidenum">
              <a:rPr lang="nl-NL" smtClean="0"/>
              <a:pPr/>
              <a:t>‹nr.›</a:t>
            </a:fld>
            <a:endParaRPr lang="nl-NL"/>
          </a:p>
        </p:txBody>
      </p:sp>
      <p:sp>
        <p:nvSpPr>
          <p:cNvPr id="13" name="Content Placeholder 12"/>
          <p:cNvSpPr>
            <a:spLocks noGrp="1"/>
          </p:cNvSpPr>
          <p:nvPr>
            <p:ph sz="quarter" idx="13"/>
          </p:nvPr>
        </p:nvSpPr>
        <p:spPr>
          <a:xfrm>
            <a:off x="685800" y="1536192"/>
            <a:ext cx="3657600" cy="3877056"/>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Freeform 9"/>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1" name="Freeform 10"/>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nl-NL" smtClean="0"/>
              <a:t>Klik om de stijl te bewerken</a:t>
            </a:r>
            <a:endParaRPr lang="en-US"/>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12" name="Freeform 11"/>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26BAC19F-6CF1-4E39-BB77-E4264DE2D2B6}" type="datetimeFigureOut">
              <a:rPr lang="nl-NL" smtClean="0"/>
              <a:pPr/>
              <a:t>28-10-2014</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36158226-E040-453C-A193-F0737E8C4466}" type="slidenum">
              <a:rPr lang="nl-NL" smtClean="0"/>
              <a:pPr/>
              <a:t>‹nr.›</a:t>
            </a:fld>
            <a:endParaRPr lang="nl-NL"/>
          </a:p>
        </p:txBody>
      </p:sp>
      <p:sp>
        <p:nvSpPr>
          <p:cNvPr id="15" name="Content Placeholder 14"/>
          <p:cNvSpPr>
            <a:spLocks noGrp="1"/>
          </p:cNvSpPr>
          <p:nvPr>
            <p:ph sz="quarter" idx="13"/>
          </p:nvPr>
        </p:nvSpPr>
        <p:spPr>
          <a:xfrm>
            <a:off x="685800" y="2209800"/>
            <a:ext cx="3657600" cy="32004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17" name="Content Placeholder 16"/>
          <p:cNvSpPr>
            <a:spLocks noGrp="1"/>
          </p:cNvSpPr>
          <p:nvPr>
            <p:ph sz="quarter" idx="14"/>
          </p:nvPr>
        </p:nvSpPr>
        <p:spPr>
          <a:xfrm>
            <a:off x="4800600" y="2209800"/>
            <a:ext cx="3657600" cy="32004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6" name="Freeform 5"/>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nl-NL" smtClean="0"/>
              <a:t>Klik om de stijl te bewerken</a:t>
            </a:r>
            <a:endParaRPr lang="en-US"/>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p:txBody>
          <a:bodyPr/>
          <a:lstStyle/>
          <a:p>
            <a:fld id="{26BAC19F-6CF1-4E39-BB77-E4264DE2D2B6}" type="datetimeFigureOut">
              <a:rPr lang="nl-NL" smtClean="0"/>
              <a:pPr/>
              <a:t>28-10-2014</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36158226-E040-453C-A193-F0737E8C4466}"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5" name="Freeform 4"/>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6" name="Freeform 5"/>
          <p:cNvSpPr/>
          <p:nvPr/>
        </p:nvSpPr>
        <p:spPr>
          <a:xfrm>
            <a:off x="0" y="5381627"/>
            <a:ext cx="3286124" cy="1207294"/>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96" y="5347020"/>
            <a:ext cx="3426231" cy="944725"/>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26BAC19F-6CF1-4E39-BB77-E4264DE2D2B6}" type="datetimeFigureOut">
              <a:rPr lang="nl-NL" smtClean="0"/>
              <a:pPr/>
              <a:t>28-10-2014</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36158226-E040-453C-A193-F0737E8C4466}"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8" name="Freeform 7"/>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nl-NL" smtClean="0"/>
              <a:t>Klik om de stijl te bewerken</a:t>
            </a:r>
            <a:endParaRPr lang="en-US" dirty="0"/>
          </a:p>
        </p:txBody>
      </p:sp>
      <p:sp>
        <p:nvSpPr>
          <p:cNvPr id="10" name="Freeform 9"/>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6BAC19F-6CF1-4E39-BB77-E4264DE2D2B6}" type="datetimeFigureOut">
              <a:rPr lang="nl-NL" smtClean="0"/>
              <a:pPr/>
              <a:t>28-10-2014</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6158226-E040-453C-A193-F0737E8C4466}" type="slidenum">
              <a:rPr lang="nl-NL" smtClean="0"/>
              <a:pPr/>
              <a:t>‹nr.›</a:t>
            </a:fld>
            <a:endParaRPr lang="nl-NL"/>
          </a:p>
        </p:txBody>
      </p:sp>
      <p:sp>
        <p:nvSpPr>
          <p:cNvPr id="13" name="Content Placeholder 12"/>
          <p:cNvSpPr>
            <a:spLocks noGrp="1"/>
          </p:cNvSpPr>
          <p:nvPr>
            <p:ph sz="quarter" idx="13"/>
          </p:nvPr>
        </p:nvSpPr>
        <p:spPr>
          <a:xfrm>
            <a:off x="4572000" y="609600"/>
            <a:ext cx="3886200" cy="41910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nl-NL" smtClean="0"/>
              <a:t>Klik om de modelstijlen te bewerken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dirty="0"/>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6BAC19F-6CF1-4E39-BB77-E4264DE2D2B6}" type="datetimeFigureOut">
              <a:rPr lang="nl-NL" smtClean="0"/>
              <a:pPr/>
              <a:t>28-10-2014</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6158226-E040-453C-A193-F0737E8C4466}" type="slidenum">
              <a:rPr lang="nl-NL" smtClean="0"/>
              <a:pPr/>
              <a:t>‹nr.›</a:t>
            </a:fld>
            <a:endParaRPr lang="nl-NL"/>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nl-NL" smtClean="0"/>
              <a:t>Klik om de stijl te bewerken</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nl-NL" smtClean="0"/>
              <a:t>Klik om de modelstijlen te bewerken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3" cstate="print">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nl-NL" smtClean="0"/>
              <a:t>Klik om de stijl te bewerken</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fld id="{26BAC19F-6CF1-4E39-BB77-E4264DE2D2B6}" type="datetimeFigureOut">
              <a:rPr lang="nl-NL" smtClean="0"/>
              <a:pPr/>
              <a:t>28-10-2014</a:t>
            </a:fld>
            <a:endParaRPr lang="nl-NL"/>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a:defRPr sz="900" cap="all" spc="110" baseline="0">
                <a:solidFill>
                  <a:srgbClr val="4D4D4D"/>
                </a:solidFill>
              </a:defRPr>
            </a:lvl1pPr>
          </a:lstStyle>
          <a:p>
            <a:endParaRPr lang="nl-NL"/>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lIns="0" tIns="45720" rIns="0" bIns="0" rtlCol="0" anchor="b" anchorCtr="0"/>
          <a:lstStyle>
            <a:lvl1pPr algn="r">
              <a:defRPr sz="1100" b="1" baseline="0">
                <a:solidFill>
                  <a:srgbClr val="4D4D4D"/>
                </a:solidFill>
              </a:defRPr>
            </a:lvl1pPr>
          </a:lstStyle>
          <a:p>
            <a:fld id="{36158226-E040-453C-A193-F0737E8C4466}" type="slidenum">
              <a:rPr lang="nl-NL" smtClean="0"/>
              <a:pPr/>
              <a:t>‹nr.›</a:t>
            </a:fld>
            <a:endParaRPr lang="nl-NL"/>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endParaRPr lang="nl-NL"/>
          </a:p>
        </p:txBody>
      </p:sp>
      <p:sp>
        <p:nvSpPr>
          <p:cNvPr id="3" name="Ondertitel 2"/>
          <p:cNvSpPr>
            <a:spLocks noGrp="1"/>
          </p:cNvSpPr>
          <p:nvPr>
            <p:ph type="subTitle" idx="1"/>
          </p:nvPr>
        </p:nvSpPr>
        <p:spPr/>
        <p:txBody>
          <a:bodyPr/>
          <a:lstStyle/>
          <a:p>
            <a:endParaRPr lang="nl-NL"/>
          </a:p>
        </p:txBody>
      </p:sp>
      <p:pic>
        <p:nvPicPr>
          <p:cNvPr id="4" name="Afbeelding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1472" y="917261"/>
            <a:ext cx="9155471" cy="5940739"/>
          </a:xfrm>
          <a:prstGeom prst="rect">
            <a:avLst/>
          </a:prstGeom>
        </p:spPr>
      </p:pic>
      <p:pic>
        <p:nvPicPr>
          <p:cNvPr id="5" name="Afbeelding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724432" y="0"/>
            <a:ext cx="2422339" cy="900524"/>
          </a:xfrm>
          <a:prstGeom prst="rect">
            <a:avLst/>
          </a:prstGeom>
        </p:spPr>
      </p:pic>
      <p:sp>
        <p:nvSpPr>
          <p:cNvPr id="6" name="Tekstvak 5"/>
          <p:cNvSpPr txBox="1"/>
          <p:nvPr/>
        </p:nvSpPr>
        <p:spPr>
          <a:xfrm>
            <a:off x="3923928" y="4221088"/>
            <a:ext cx="4824536" cy="1077218"/>
          </a:xfrm>
          <a:prstGeom prst="rect">
            <a:avLst/>
          </a:prstGeom>
          <a:solidFill>
            <a:schemeClr val="tx1">
              <a:lumMod val="85000"/>
            </a:schemeClr>
          </a:solidFill>
        </p:spPr>
        <p:txBody>
          <a:bodyPr wrap="square" rtlCol="0">
            <a:spAutoFit/>
          </a:bodyPr>
          <a:lstStyle/>
          <a:p>
            <a:r>
              <a:rPr lang="nl-NL" sz="3200" b="1" dirty="0" smtClean="0">
                <a:solidFill>
                  <a:schemeClr val="bg1"/>
                </a:solidFill>
                <a:latin typeface="Arial Black" pitchFamily="34" charset="0"/>
              </a:rPr>
              <a:t>Omgevingszorg bij dementie</a:t>
            </a:r>
            <a:endParaRPr lang="nl-NL" sz="3200" b="1" dirty="0">
              <a:solidFill>
                <a:schemeClr val="bg1"/>
              </a:solidFill>
              <a:latin typeface="Arial Black" pitchFamily="34" charset="0"/>
            </a:endParaRPr>
          </a:p>
        </p:txBody>
      </p:sp>
    </p:spTree>
    <p:extLst>
      <p:ext uri="{BB962C8B-B14F-4D97-AF65-F5344CB8AC3E}">
        <p14:creationId xmlns:p14="http://schemas.microsoft.com/office/powerpoint/2010/main" xmlns="" val="3098790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Communicatie</a:t>
            </a:r>
            <a:endParaRPr lang="nl-NL" dirty="0"/>
          </a:p>
        </p:txBody>
      </p:sp>
      <p:sp>
        <p:nvSpPr>
          <p:cNvPr id="3" name="Tijdelijke aanduiding voor inhoud 2"/>
          <p:cNvSpPr>
            <a:spLocks noGrp="1"/>
          </p:cNvSpPr>
          <p:nvPr>
            <p:ph idx="1"/>
          </p:nvPr>
        </p:nvSpPr>
        <p:spPr>
          <a:xfrm>
            <a:off x="4067944" y="1628800"/>
            <a:ext cx="4822304" cy="3733800"/>
          </a:xfrm>
        </p:spPr>
        <p:txBody>
          <a:bodyPr>
            <a:normAutofit/>
          </a:bodyPr>
          <a:lstStyle/>
          <a:p>
            <a:r>
              <a:rPr lang="nl-NL" sz="2800" dirty="0" smtClean="0"/>
              <a:t>Veilige omgeving</a:t>
            </a:r>
          </a:p>
          <a:p>
            <a:r>
              <a:rPr lang="nl-NL" sz="2800" dirty="0" smtClean="0"/>
              <a:t>Geen dwang voelen</a:t>
            </a:r>
          </a:p>
          <a:p>
            <a:r>
              <a:rPr lang="nl-NL" sz="2800" dirty="0" smtClean="0"/>
              <a:t>Belevingsgericht benaderen</a:t>
            </a:r>
          </a:p>
          <a:p>
            <a:r>
              <a:rPr lang="nl-NL" sz="2800" dirty="0" smtClean="0"/>
              <a:t>Niet laten falen</a:t>
            </a:r>
          </a:p>
          <a:p>
            <a:r>
              <a:rPr lang="nl-NL" sz="2800" dirty="0" smtClean="0"/>
              <a:t>Op één lijn staan</a:t>
            </a:r>
          </a:p>
          <a:p>
            <a:r>
              <a:rPr lang="nl-NL" sz="2800" dirty="0" smtClean="0"/>
              <a:t>Weet hebben van de levensloop</a:t>
            </a:r>
            <a:endParaRPr lang="nl-NL" sz="2800" dirty="0"/>
          </a:p>
        </p:txBody>
      </p:sp>
      <p:pic>
        <p:nvPicPr>
          <p:cNvPr id="6" name="Afbeelding 5" descr="oudere+vrouw+met+verz.jpg"/>
          <p:cNvPicPr>
            <a:picLocks noChangeAspect="1"/>
          </p:cNvPicPr>
          <p:nvPr/>
        </p:nvPicPr>
        <p:blipFill>
          <a:blip r:embed="rId3" cstate="print"/>
          <a:stretch>
            <a:fillRect/>
          </a:stretch>
        </p:blipFill>
        <p:spPr>
          <a:xfrm>
            <a:off x="323528" y="2132856"/>
            <a:ext cx="3688080" cy="2459736"/>
          </a:xfrm>
          <a:prstGeom prst="rect">
            <a:avLst/>
          </a:prstGeom>
        </p:spPr>
      </p:pic>
      <p:pic>
        <p:nvPicPr>
          <p:cNvPr id="7" name="Picture 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723063" y="0"/>
            <a:ext cx="2420937" cy="901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Dagstructuur</a:t>
            </a:r>
            <a:endParaRPr lang="nl-NL" dirty="0"/>
          </a:p>
        </p:txBody>
      </p:sp>
      <p:sp>
        <p:nvSpPr>
          <p:cNvPr id="3" name="Tijdelijke aanduiding voor inhoud 2"/>
          <p:cNvSpPr>
            <a:spLocks noGrp="1"/>
          </p:cNvSpPr>
          <p:nvPr>
            <p:ph idx="1"/>
          </p:nvPr>
        </p:nvSpPr>
        <p:spPr/>
        <p:txBody>
          <a:bodyPr>
            <a:normAutofit/>
          </a:bodyPr>
          <a:lstStyle/>
          <a:p>
            <a:endParaRPr lang="nl-NL" sz="2800" dirty="0" smtClean="0"/>
          </a:p>
          <a:p>
            <a:endParaRPr lang="nl-NL" sz="2800" dirty="0" smtClean="0"/>
          </a:p>
          <a:p>
            <a:endParaRPr lang="nl-NL" sz="2800" dirty="0" smtClean="0"/>
          </a:p>
          <a:p>
            <a:endParaRPr lang="nl-NL" sz="2800" dirty="0" smtClean="0"/>
          </a:p>
          <a:p>
            <a:r>
              <a:rPr lang="nl-NL" sz="2800" dirty="0" smtClean="0"/>
              <a:t>Bepaalde sferen creëren, zoals koffiesfeer</a:t>
            </a:r>
          </a:p>
          <a:p>
            <a:r>
              <a:rPr lang="nl-NL" sz="2800" dirty="0" smtClean="0"/>
              <a:t>Overbodige prikkels afweren</a:t>
            </a:r>
          </a:p>
          <a:p>
            <a:r>
              <a:rPr lang="nl-NL" sz="2800" dirty="0" smtClean="0"/>
              <a:t>Één prikkel tegelijk laten ervaren </a:t>
            </a:r>
            <a:endParaRPr lang="nl-NL" sz="2800" dirty="0"/>
          </a:p>
        </p:txBody>
      </p:sp>
      <p:pic>
        <p:nvPicPr>
          <p:cNvPr id="4" name="Afbeelding 3" descr="download.jpg"/>
          <p:cNvPicPr>
            <a:picLocks noChangeAspect="1"/>
          </p:cNvPicPr>
          <p:nvPr/>
        </p:nvPicPr>
        <p:blipFill>
          <a:blip r:embed="rId3" cstate="print"/>
          <a:stretch>
            <a:fillRect/>
          </a:stretch>
        </p:blipFill>
        <p:spPr>
          <a:xfrm>
            <a:off x="5292080" y="1124744"/>
            <a:ext cx="3312368" cy="2481079"/>
          </a:xfrm>
          <a:prstGeom prst="rect">
            <a:avLst/>
          </a:prstGeom>
        </p:spPr>
      </p:pic>
      <p:pic>
        <p:nvPicPr>
          <p:cNvPr id="5" name="Picture 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723063" y="0"/>
            <a:ext cx="2420937" cy="901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Dagbesteding</a:t>
            </a:r>
            <a:endParaRPr lang="nl-NL" dirty="0"/>
          </a:p>
        </p:txBody>
      </p:sp>
      <p:sp>
        <p:nvSpPr>
          <p:cNvPr id="3" name="Tijdelijke aanduiding voor inhoud 2"/>
          <p:cNvSpPr>
            <a:spLocks noGrp="1"/>
          </p:cNvSpPr>
          <p:nvPr>
            <p:ph idx="1"/>
          </p:nvPr>
        </p:nvSpPr>
        <p:spPr/>
        <p:txBody>
          <a:bodyPr>
            <a:normAutofit/>
          </a:bodyPr>
          <a:lstStyle/>
          <a:p>
            <a:r>
              <a:rPr lang="nl-NL" sz="2800" dirty="0" smtClean="0"/>
              <a:t>Mensen met dementie kunnen zichzelf niet vermaken</a:t>
            </a:r>
          </a:p>
          <a:p>
            <a:r>
              <a:rPr lang="nl-NL" sz="2800" dirty="0" smtClean="0"/>
              <a:t>Weet hebben van de levensgeschiedenis</a:t>
            </a:r>
            <a:endParaRPr lang="nl-NL" sz="2800" dirty="0"/>
          </a:p>
        </p:txBody>
      </p:sp>
      <p:pic>
        <p:nvPicPr>
          <p:cNvPr id="4" name="Afbeelding 3" descr="2897 toermalijn - oud -wonen3 - internet.jpg"/>
          <p:cNvPicPr>
            <a:picLocks noChangeAspect="1"/>
          </p:cNvPicPr>
          <p:nvPr/>
        </p:nvPicPr>
        <p:blipFill>
          <a:blip r:embed="rId3" cstate="print"/>
          <a:stretch>
            <a:fillRect/>
          </a:stretch>
        </p:blipFill>
        <p:spPr>
          <a:xfrm>
            <a:off x="179512" y="3429000"/>
            <a:ext cx="3096344" cy="1841347"/>
          </a:xfrm>
          <a:prstGeom prst="rect">
            <a:avLst/>
          </a:prstGeom>
        </p:spPr>
      </p:pic>
      <p:pic>
        <p:nvPicPr>
          <p:cNvPr id="5" name="Picture 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723063" y="0"/>
            <a:ext cx="2420937" cy="901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Inrichting</a:t>
            </a:r>
            <a:endParaRPr lang="nl-NL" dirty="0"/>
          </a:p>
        </p:txBody>
      </p:sp>
      <p:sp>
        <p:nvSpPr>
          <p:cNvPr id="3" name="Tijdelijke aanduiding voor inhoud 2"/>
          <p:cNvSpPr>
            <a:spLocks noGrp="1"/>
          </p:cNvSpPr>
          <p:nvPr>
            <p:ph idx="1"/>
          </p:nvPr>
        </p:nvSpPr>
        <p:spPr/>
        <p:txBody>
          <a:bodyPr>
            <a:normAutofit/>
          </a:bodyPr>
          <a:lstStyle/>
          <a:p>
            <a:r>
              <a:rPr lang="nl-NL" sz="2800" dirty="0" smtClean="0"/>
              <a:t>Een veilige omgeving</a:t>
            </a:r>
          </a:p>
          <a:p>
            <a:r>
              <a:rPr lang="nl-NL" sz="2800" dirty="0" smtClean="0"/>
              <a:t>Bieden van prikkels op juiste momenten en plekken</a:t>
            </a:r>
          </a:p>
          <a:p>
            <a:r>
              <a:rPr lang="nl-NL" sz="2800" dirty="0" smtClean="0"/>
              <a:t>Alles afgestemd op het individu</a:t>
            </a:r>
          </a:p>
          <a:p>
            <a:r>
              <a:rPr lang="nl-NL" sz="2800" dirty="0" smtClean="0"/>
              <a:t>Natuur werkt positief op mensen</a:t>
            </a:r>
            <a:endParaRPr lang="nl-NL" sz="2800" dirty="0"/>
          </a:p>
        </p:txBody>
      </p:sp>
      <p:pic>
        <p:nvPicPr>
          <p:cNvPr id="4" name="Afbeelding 3" descr="animaatjes-natuur-37835.jpg"/>
          <p:cNvPicPr>
            <a:picLocks noChangeAspect="1"/>
          </p:cNvPicPr>
          <p:nvPr/>
        </p:nvPicPr>
        <p:blipFill>
          <a:blip r:embed="rId3" cstate="print"/>
          <a:stretch>
            <a:fillRect/>
          </a:stretch>
        </p:blipFill>
        <p:spPr>
          <a:xfrm>
            <a:off x="5436096" y="3717032"/>
            <a:ext cx="3541115" cy="2213197"/>
          </a:xfrm>
          <a:prstGeom prst="rect">
            <a:avLst/>
          </a:prstGeom>
        </p:spPr>
      </p:pic>
      <p:pic>
        <p:nvPicPr>
          <p:cNvPr id="5" name="Picture 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723063" y="0"/>
            <a:ext cx="2420937" cy="901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Inhoud </a:t>
            </a:r>
            <a:endParaRPr lang="nl-NL" dirty="0"/>
          </a:p>
        </p:txBody>
      </p:sp>
      <p:sp>
        <p:nvSpPr>
          <p:cNvPr id="3" name="Tijdelijke aanduiding voor inhoud 2"/>
          <p:cNvSpPr>
            <a:spLocks noGrp="1"/>
          </p:cNvSpPr>
          <p:nvPr>
            <p:ph idx="1"/>
          </p:nvPr>
        </p:nvSpPr>
        <p:spPr/>
        <p:txBody>
          <a:bodyPr>
            <a:normAutofit fontScale="85000" lnSpcReduction="20000"/>
          </a:bodyPr>
          <a:lstStyle/>
          <a:p>
            <a:r>
              <a:rPr lang="nl-NL" sz="2800" dirty="0" smtClean="0"/>
              <a:t>Oorzaken gedrag</a:t>
            </a:r>
          </a:p>
          <a:p>
            <a:r>
              <a:rPr lang="nl-NL" sz="2800" dirty="0" smtClean="0"/>
              <a:t>Materiele omgeving</a:t>
            </a:r>
          </a:p>
          <a:p>
            <a:r>
              <a:rPr lang="nl-NL" sz="2800" dirty="0" smtClean="0"/>
              <a:t>Immateriële </a:t>
            </a:r>
            <a:r>
              <a:rPr lang="nl-NL" sz="2800" dirty="0" smtClean="0"/>
              <a:t>omgeving</a:t>
            </a:r>
          </a:p>
          <a:p>
            <a:r>
              <a:rPr lang="nl-NL" sz="2800" dirty="0" smtClean="0"/>
              <a:t>Gevolgen dementie</a:t>
            </a:r>
          </a:p>
          <a:p>
            <a:r>
              <a:rPr lang="nl-NL" sz="2800" dirty="0" smtClean="0"/>
              <a:t>Houvast en veiligheid</a:t>
            </a:r>
          </a:p>
          <a:p>
            <a:r>
              <a:rPr lang="nl-NL" sz="2800" dirty="0" smtClean="0"/>
              <a:t>Communicatie</a:t>
            </a:r>
          </a:p>
          <a:p>
            <a:r>
              <a:rPr lang="nl-NL" sz="2800" dirty="0" smtClean="0"/>
              <a:t>Dagstructuur</a:t>
            </a:r>
          </a:p>
          <a:p>
            <a:r>
              <a:rPr lang="nl-NL" sz="2800" dirty="0" smtClean="0"/>
              <a:t>Dagbesteding</a:t>
            </a:r>
          </a:p>
          <a:p>
            <a:r>
              <a:rPr lang="nl-NL" sz="2800" dirty="0" smtClean="0"/>
              <a:t>Inrichting</a:t>
            </a:r>
            <a:endParaRPr lang="nl-NL" sz="2800"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23063" y="0"/>
            <a:ext cx="2420937" cy="901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772973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Oorzaken gedrag</a:t>
            </a:r>
            <a:br>
              <a:rPr lang="nl-NL" dirty="0" smtClean="0"/>
            </a:br>
            <a:r>
              <a:rPr lang="nl-NL" dirty="0" smtClean="0"/>
              <a:t>bij mensen met dementie</a:t>
            </a:r>
            <a:endParaRPr lang="nl-NL" dirty="0"/>
          </a:p>
        </p:txBody>
      </p:sp>
      <p:sp>
        <p:nvSpPr>
          <p:cNvPr id="3" name="Tijdelijke aanduiding voor inhoud 2"/>
          <p:cNvSpPr>
            <a:spLocks noGrp="1"/>
          </p:cNvSpPr>
          <p:nvPr>
            <p:ph idx="1"/>
          </p:nvPr>
        </p:nvSpPr>
        <p:spPr>
          <a:xfrm>
            <a:off x="685800" y="1600201"/>
            <a:ext cx="7772400" cy="676671"/>
          </a:xfrm>
        </p:spPr>
        <p:txBody>
          <a:bodyPr>
            <a:normAutofit/>
          </a:bodyPr>
          <a:lstStyle/>
          <a:p>
            <a:pPr marL="68580" indent="0" algn="ctr">
              <a:buNone/>
            </a:pPr>
            <a:r>
              <a:rPr lang="nl-NL" sz="3200" b="1" dirty="0" smtClean="0"/>
              <a:t>Gedrag bij dementie</a:t>
            </a:r>
            <a:endParaRPr lang="nl-NL" sz="3200" b="1"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23063" y="0"/>
            <a:ext cx="2420937" cy="901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5" name="Rechte verbindingslijn met pijl 4"/>
          <p:cNvCxnSpPr/>
          <p:nvPr/>
        </p:nvCxnSpPr>
        <p:spPr>
          <a:xfrm flipH="1">
            <a:off x="3059832" y="2212437"/>
            <a:ext cx="1224136" cy="1152128"/>
          </a:xfrm>
          <a:prstGeom prst="straightConnector1">
            <a:avLst/>
          </a:prstGeom>
          <a:ln w="57150">
            <a:tailEnd type="arrow"/>
          </a:ln>
        </p:spPr>
        <p:style>
          <a:lnRef idx="3">
            <a:schemeClr val="accent3"/>
          </a:lnRef>
          <a:fillRef idx="0">
            <a:schemeClr val="accent3"/>
          </a:fillRef>
          <a:effectRef idx="2">
            <a:schemeClr val="accent3"/>
          </a:effectRef>
          <a:fontRef idx="minor">
            <a:schemeClr val="tx1"/>
          </a:fontRef>
        </p:style>
      </p:cxnSp>
      <p:cxnSp>
        <p:nvCxnSpPr>
          <p:cNvPr id="7" name="Rechte verbindingslijn met pijl 6"/>
          <p:cNvCxnSpPr>
            <a:cxnSpLocks/>
          </p:cNvCxnSpPr>
          <p:nvPr/>
        </p:nvCxnSpPr>
        <p:spPr>
          <a:xfrm>
            <a:off x="5004048" y="2204864"/>
            <a:ext cx="1120485" cy="1159701"/>
          </a:xfrm>
          <a:prstGeom prst="straightConnector1">
            <a:avLst/>
          </a:prstGeom>
          <a:ln w="57150">
            <a:tailEnd type="arrow"/>
          </a:ln>
        </p:spPr>
        <p:style>
          <a:lnRef idx="3">
            <a:schemeClr val="accent3"/>
          </a:lnRef>
          <a:fillRef idx="0">
            <a:schemeClr val="accent3"/>
          </a:fillRef>
          <a:effectRef idx="2">
            <a:schemeClr val="accent3"/>
          </a:effectRef>
          <a:fontRef idx="minor">
            <a:schemeClr val="tx1"/>
          </a:fontRef>
        </p:style>
      </p:cxnSp>
      <p:sp>
        <p:nvSpPr>
          <p:cNvPr id="11" name="Tekstvak 10"/>
          <p:cNvSpPr txBox="1"/>
          <p:nvPr/>
        </p:nvSpPr>
        <p:spPr>
          <a:xfrm>
            <a:off x="251520" y="3429000"/>
            <a:ext cx="3816424" cy="461665"/>
          </a:xfrm>
          <a:prstGeom prst="rect">
            <a:avLst/>
          </a:prstGeom>
          <a:noFill/>
        </p:spPr>
        <p:txBody>
          <a:bodyPr wrap="square" rtlCol="0">
            <a:spAutoFit/>
          </a:bodyPr>
          <a:lstStyle/>
          <a:p>
            <a:r>
              <a:rPr lang="nl-NL" sz="2400" dirty="0" smtClean="0"/>
              <a:t>Verschijnselen van dementie</a:t>
            </a:r>
            <a:endParaRPr lang="nl-NL" sz="2400" dirty="0"/>
          </a:p>
        </p:txBody>
      </p:sp>
      <p:sp>
        <p:nvSpPr>
          <p:cNvPr id="13" name="Tekstvak 12"/>
          <p:cNvSpPr txBox="1"/>
          <p:nvPr/>
        </p:nvSpPr>
        <p:spPr>
          <a:xfrm>
            <a:off x="4968213" y="3471761"/>
            <a:ext cx="3384376" cy="461665"/>
          </a:xfrm>
          <a:prstGeom prst="rect">
            <a:avLst/>
          </a:prstGeom>
          <a:noFill/>
        </p:spPr>
        <p:txBody>
          <a:bodyPr wrap="square" rtlCol="0">
            <a:spAutoFit/>
          </a:bodyPr>
          <a:lstStyle/>
          <a:p>
            <a:r>
              <a:rPr lang="nl-NL" sz="2400" dirty="0" smtClean="0"/>
              <a:t>Invloed van omgeving</a:t>
            </a:r>
            <a:endParaRPr lang="nl-NL" sz="2400" dirty="0"/>
          </a:p>
        </p:txBody>
      </p:sp>
      <p:sp>
        <p:nvSpPr>
          <p:cNvPr id="12" name="Tekstvak 11"/>
          <p:cNvSpPr txBox="1"/>
          <p:nvPr/>
        </p:nvSpPr>
        <p:spPr>
          <a:xfrm>
            <a:off x="395536" y="3933426"/>
            <a:ext cx="3384376" cy="1569660"/>
          </a:xfrm>
          <a:prstGeom prst="rect">
            <a:avLst/>
          </a:prstGeom>
          <a:noFill/>
        </p:spPr>
        <p:txBody>
          <a:bodyPr wrap="square" rtlCol="0">
            <a:spAutoFit/>
          </a:bodyPr>
          <a:lstStyle/>
          <a:p>
            <a:r>
              <a:rPr lang="nl-NL" sz="2400" dirty="0" smtClean="0"/>
              <a:t>Soort dementie</a:t>
            </a:r>
          </a:p>
          <a:p>
            <a:r>
              <a:rPr lang="nl-NL" sz="2400" dirty="0" smtClean="0"/>
              <a:t>Mate van dementie</a:t>
            </a:r>
          </a:p>
          <a:p>
            <a:r>
              <a:rPr lang="nl-NL" sz="2400" dirty="0" smtClean="0"/>
              <a:t>Levensgeschiedenis</a:t>
            </a:r>
          </a:p>
          <a:p>
            <a:r>
              <a:rPr lang="nl-NL" sz="2400" dirty="0" smtClean="0"/>
              <a:t>Coping gedrag</a:t>
            </a:r>
            <a:endParaRPr lang="nl-NL" sz="2400" dirty="0"/>
          </a:p>
        </p:txBody>
      </p:sp>
      <p:sp>
        <p:nvSpPr>
          <p:cNvPr id="15" name="Tekstvak 14"/>
          <p:cNvSpPr txBox="1"/>
          <p:nvPr/>
        </p:nvSpPr>
        <p:spPr>
          <a:xfrm>
            <a:off x="5220072" y="4132268"/>
            <a:ext cx="3384376" cy="1200329"/>
          </a:xfrm>
          <a:prstGeom prst="rect">
            <a:avLst/>
          </a:prstGeom>
          <a:noFill/>
        </p:spPr>
        <p:txBody>
          <a:bodyPr wrap="square" rtlCol="0">
            <a:spAutoFit/>
          </a:bodyPr>
          <a:lstStyle/>
          <a:p>
            <a:r>
              <a:rPr lang="nl-NL" sz="2400" dirty="0" smtClean="0"/>
              <a:t>Organisatie van zorg</a:t>
            </a:r>
          </a:p>
          <a:p>
            <a:r>
              <a:rPr lang="nl-NL" sz="2400" dirty="0" smtClean="0"/>
              <a:t>Materieel</a:t>
            </a:r>
          </a:p>
          <a:p>
            <a:r>
              <a:rPr lang="nl-NL" sz="2400" dirty="0" smtClean="0"/>
              <a:t>Immaterieel</a:t>
            </a:r>
            <a:endParaRPr lang="nl-NL" sz="2400" dirty="0"/>
          </a:p>
        </p:txBody>
      </p:sp>
    </p:spTree>
    <p:extLst>
      <p:ext uri="{BB962C8B-B14F-4D97-AF65-F5344CB8AC3E}">
        <p14:creationId xmlns:p14="http://schemas.microsoft.com/office/powerpoint/2010/main" xmlns="" val="2005717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Organisatie van zorg</a:t>
            </a:r>
            <a:endParaRPr lang="nl-NL" dirty="0"/>
          </a:p>
        </p:txBody>
      </p:sp>
      <p:sp>
        <p:nvSpPr>
          <p:cNvPr id="3" name="Tijdelijke aanduiding voor inhoud 2"/>
          <p:cNvSpPr>
            <a:spLocks noGrp="1"/>
          </p:cNvSpPr>
          <p:nvPr>
            <p:ph idx="1"/>
          </p:nvPr>
        </p:nvSpPr>
        <p:spPr/>
        <p:txBody>
          <a:bodyPr>
            <a:normAutofit/>
          </a:bodyPr>
          <a:lstStyle/>
          <a:p>
            <a:r>
              <a:rPr lang="nl-NL" sz="3200" dirty="0" smtClean="0"/>
              <a:t>Is er een heldere visie?</a:t>
            </a:r>
          </a:p>
          <a:p>
            <a:r>
              <a:rPr lang="nl-NL" sz="3200" dirty="0" smtClean="0"/>
              <a:t>Welke opvattingen heeft de organisatie met betrekking tot de zorgverlening?</a:t>
            </a:r>
          </a:p>
          <a:p>
            <a:r>
              <a:rPr lang="nl-NL" sz="3200" dirty="0" smtClean="0"/>
              <a:t>Hoe verloopt het zorgproces?</a:t>
            </a:r>
            <a:endParaRPr lang="nl-NL" sz="3200"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23063" y="0"/>
            <a:ext cx="2420937" cy="901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093320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Materiele omgeving</a:t>
            </a:r>
            <a:endParaRPr lang="nl-NL" dirty="0"/>
          </a:p>
        </p:txBody>
      </p:sp>
      <p:sp>
        <p:nvSpPr>
          <p:cNvPr id="3" name="Tijdelijke aanduiding voor inhoud 2"/>
          <p:cNvSpPr>
            <a:spLocks noGrp="1"/>
          </p:cNvSpPr>
          <p:nvPr>
            <p:ph idx="1"/>
          </p:nvPr>
        </p:nvSpPr>
        <p:spPr/>
        <p:txBody>
          <a:bodyPr>
            <a:normAutofit/>
          </a:bodyPr>
          <a:lstStyle/>
          <a:p>
            <a:r>
              <a:rPr lang="nl-NL" sz="3200" dirty="0" smtClean="0"/>
              <a:t>Meubilair</a:t>
            </a:r>
          </a:p>
          <a:p>
            <a:r>
              <a:rPr lang="nl-NL" sz="3200" dirty="0" smtClean="0"/>
              <a:t>Kleuren</a:t>
            </a:r>
          </a:p>
          <a:p>
            <a:r>
              <a:rPr lang="nl-NL" sz="3200" dirty="0" smtClean="0"/>
              <a:t>Contrasten</a:t>
            </a:r>
          </a:p>
          <a:p>
            <a:r>
              <a:rPr lang="nl-NL" sz="3200" dirty="0" smtClean="0"/>
              <a:t>Hoeveelheid en soorten prikkels</a:t>
            </a:r>
          </a:p>
          <a:p>
            <a:r>
              <a:rPr lang="nl-NL" sz="3200" dirty="0" smtClean="0"/>
              <a:t>Belang van licht</a:t>
            </a:r>
            <a:endParaRPr lang="nl-NL" sz="3200" dirty="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723063" y="0"/>
            <a:ext cx="2420937" cy="901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598083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Immateriële omgeving</a:t>
            </a:r>
            <a:endParaRPr lang="nl-NL" dirty="0"/>
          </a:p>
        </p:txBody>
      </p:sp>
      <p:sp>
        <p:nvSpPr>
          <p:cNvPr id="3" name="Tijdelijke aanduiding voor inhoud 2"/>
          <p:cNvSpPr>
            <a:spLocks noGrp="1"/>
          </p:cNvSpPr>
          <p:nvPr>
            <p:ph idx="1"/>
          </p:nvPr>
        </p:nvSpPr>
        <p:spPr/>
        <p:txBody>
          <a:bodyPr>
            <a:normAutofit/>
          </a:bodyPr>
          <a:lstStyle/>
          <a:p>
            <a:r>
              <a:rPr lang="nl-NL" sz="2800" dirty="0" smtClean="0"/>
              <a:t>Bejegening</a:t>
            </a:r>
          </a:p>
          <a:p>
            <a:r>
              <a:rPr lang="nl-NL" sz="2800" dirty="0" smtClean="0"/>
              <a:t>Samenstelling van de groep</a:t>
            </a:r>
          </a:p>
          <a:p>
            <a:r>
              <a:rPr lang="nl-NL" sz="2800" dirty="0" smtClean="0"/>
              <a:t>Privacy</a:t>
            </a:r>
          </a:p>
          <a:p>
            <a:r>
              <a:rPr lang="nl-NL" sz="2800" dirty="0" smtClean="0"/>
              <a:t>Eigenheid van bewoners</a:t>
            </a:r>
          </a:p>
          <a:p>
            <a:r>
              <a:rPr lang="nl-NL" sz="2800" dirty="0" smtClean="0"/>
              <a:t>Zorgen voor of zorgen dat</a:t>
            </a:r>
          </a:p>
          <a:p>
            <a:r>
              <a:rPr lang="nl-NL" sz="2800" dirty="0" smtClean="0"/>
              <a:t>Voorspelbaar en vertrouwd</a:t>
            </a:r>
          </a:p>
          <a:p>
            <a:r>
              <a:rPr lang="nl-NL" sz="2800" dirty="0" smtClean="0"/>
              <a:t>Belang van bewegen</a:t>
            </a:r>
            <a:endParaRPr lang="nl-NL" sz="2800"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23063" y="0"/>
            <a:ext cx="2420937" cy="901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436280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Gevolgen van dementie</a:t>
            </a:r>
            <a:endParaRPr lang="nl-NL" dirty="0"/>
          </a:p>
        </p:txBody>
      </p:sp>
      <p:sp>
        <p:nvSpPr>
          <p:cNvPr id="3" name="Tijdelijke aanduiding voor inhoud 2"/>
          <p:cNvSpPr>
            <a:spLocks noGrp="1"/>
          </p:cNvSpPr>
          <p:nvPr>
            <p:ph idx="1"/>
          </p:nvPr>
        </p:nvSpPr>
        <p:spPr/>
        <p:txBody>
          <a:bodyPr>
            <a:normAutofit/>
          </a:bodyPr>
          <a:lstStyle/>
          <a:p>
            <a:pPr marL="68580" indent="0">
              <a:buNone/>
            </a:pPr>
            <a:endParaRPr lang="nl-NL" sz="3600" dirty="0" smtClean="0"/>
          </a:p>
          <a:p>
            <a:pPr marL="68580" indent="0">
              <a:buNone/>
            </a:pPr>
            <a:endParaRPr lang="nl-NL" sz="3600" dirty="0"/>
          </a:p>
          <a:p>
            <a:pPr marL="68580" indent="0">
              <a:buNone/>
            </a:pPr>
            <a:r>
              <a:rPr lang="nl-NL" sz="3600" dirty="0" smtClean="0"/>
              <a:t>Alles wat vertrouwd was wordt vreemd</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23063" y="0"/>
            <a:ext cx="2420937" cy="901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418734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Gevolgen van dementie</a:t>
            </a:r>
            <a:endParaRPr lang="nl-NL" dirty="0"/>
          </a:p>
        </p:txBody>
      </p:sp>
      <p:sp>
        <p:nvSpPr>
          <p:cNvPr id="3" name="Tijdelijke aanduiding voor inhoud 2"/>
          <p:cNvSpPr>
            <a:spLocks noGrp="1"/>
          </p:cNvSpPr>
          <p:nvPr>
            <p:ph idx="1"/>
          </p:nvPr>
        </p:nvSpPr>
        <p:spPr/>
        <p:txBody>
          <a:bodyPr>
            <a:normAutofit/>
          </a:bodyPr>
          <a:lstStyle/>
          <a:p>
            <a:r>
              <a:rPr lang="nl-NL" sz="2800" dirty="0" smtClean="0"/>
              <a:t>Dementie:	Verlies van controle en veiligheid</a:t>
            </a:r>
          </a:p>
          <a:p>
            <a:endParaRPr lang="nl-NL" sz="2800" dirty="0"/>
          </a:p>
          <a:p>
            <a:r>
              <a:rPr lang="nl-NL" sz="2800" dirty="0" smtClean="0"/>
              <a:t>Gevolg:		Angst, paniek, onmacht, frustratie, 			verdriet, verwarring, onzekerheid, 			ontreddering</a:t>
            </a:r>
          </a:p>
          <a:p>
            <a:endParaRPr lang="nl-NL" sz="2800" dirty="0"/>
          </a:p>
          <a:p>
            <a:r>
              <a:rPr lang="nl-NL" sz="2800" dirty="0" smtClean="0"/>
              <a:t>Hulp bieden:	Houvast/stabiliteit en veiligheid</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23063" y="0"/>
            <a:ext cx="2420937" cy="901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720744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Houvast en veiligheid</a:t>
            </a:r>
            <a:endParaRPr lang="nl-NL" dirty="0"/>
          </a:p>
        </p:txBody>
      </p:sp>
      <p:sp>
        <p:nvSpPr>
          <p:cNvPr id="3" name="Tijdelijke aanduiding voor inhoud 2"/>
          <p:cNvSpPr>
            <a:spLocks noGrp="1"/>
          </p:cNvSpPr>
          <p:nvPr>
            <p:ph idx="1"/>
          </p:nvPr>
        </p:nvSpPr>
        <p:spPr/>
        <p:txBody>
          <a:bodyPr>
            <a:normAutofit/>
          </a:bodyPr>
          <a:lstStyle/>
          <a:p>
            <a:pPr marL="68580" indent="0">
              <a:buNone/>
            </a:pPr>
            <a:r>
              <a:rPr lang="nl-NL" sz="2800" dirty="0" smtClean="0"/>
              <a:t>Aansluiten bij:</a:t>
            </a:r>
          </a:p>
          <a:p>
            <a:r>
              <a:rPr lang="nl-NL" sz="2800" dirty="0" smtClean="0"/>
              <a:t>Mogelijkheden</a:t>
            </a:r>
          </a:p>
          <a:p>
            <a:r>
              <a:rPr lang="nl-NL" sz="2800" dirty="0" smtClean="0"/>
              <a:t>Wensen</a:t>
            </a:r>
          </a:p>
          <a:p>
            <a:r>
              <a:rPr lang="nl-NL" sz="2800" dirty="0" smtClean="0"/>
              <a:t>Behoeften</a:t>
            </a:r>
          </a:p>
          <a:p>
            <a:r>
              <a:rPr lang="nl-NL" sz="2800" dirty="0" smtClean="0"/>
              <a:t>Gewoonten/Rituelen</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23063" y="0"/>
            <a:ext cx="2420937" cy="901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56695465"/>
      </p:ext>
    </p:extLst>
  </p:cSld>
  <p:clrMapOvr>
    <a:masterClrMapping/>
  </p:clrMapOvr>
</p:sld>
</file>

<file path=ppt/theme/theme1.xml><?xml version="1.0" encoding="utf-8"?>
<a:theme xmlns:a="http://schemas.openxmlformats.org/drawingml/2006/main" name="Urban Pop">
  <a:themeElements>
    <a:clrScheme name="Concours">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Urban Pop">
      <a:maj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Moderne vlakken</Template>
  <TotalTime>105</TotalTime>
  <Words>689</Words>
  <Application>Microsoft Office PowerPoint</Application>
  <PresentationFormat>Diavoorstelling (4:3)</PresentationFormat>
  <Paragraphs>103</Paragraphs>
  <Slides>13</Slides>
  <Notes>5</Notes>
  <HiddenSlides>0</HiddenSlides>
  <MMClips>0</MMClips>
  <ScaleCrop>false</ScaleCrop>
  <HeadingPairs>
    <vt:vector size="4" baseType="variant">
      <vt:variant>
        <vt:lpstr>Thema</vt:lpstr>
      </vt:variant>
      <vt:variant>
        <vt:i4>1</vt:i4>
      </vt:variant>
      <vt:variant>
        <vt:lpstr>Diatitels</vt:lpstr>
      </vt:variant>
      <vt:variant>
        <vt:i4>13</vt:i4>
      </vt:variant>
    </vt:vector>
  </HeadingPairs>
  <TitlesOfParts>
    <vt:vector size="14" baseType="lpstr">
      <vt:lpstr>Urban Pop</vt:lpstr>
      <vt:lpstr>Dia 1</vt:lpstr>
      <vt:lpstr>Inhoud </vt:lpstr>
      <vt:lpstr>Oorzaken gedrag bij mensen met dementie</vt:lpstr>
      <vt:lpstr>Organisatie van zorg</vt:lpstr>
      <vt:lpstr>Materiele omgeving</vt:lpstr>
      <vt:lpstr>Immateriële omgeving</vt:lpstr>
      <vt:lpstr>Gevolgen van dementie</vt:lpstr>
      <vt:lpstr>Gevolgen van dementie</vt:lpstr>
      <vt:lpstr>Houvast en veiligheid</vt:lpstr>
      <vt:lpstr>Communicatie</vt:lpstr>
      <vt:lpstr>Dagstructuur</vt:lpstr>
      <vt:lpstr>Dagbesteding</vt:lpstr>
      <vt:lpstr>Inrichting</vt:lpstr>
    </vt:vector>
  </TitlesOfParts>
  <Company>Amarantis Onderwijsgroep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Joke Fledderus - Rang</dc:creator>
  <cp:lastModifiedBy>Fleddérus</cp:lastModifiedBy>
  <cp:revision>9</cp:revision>
  <dcterms:created xsi:type="dcterms:W3CDTF">2014-10-17T11:11:07Z</dcterms:created>
  <dcterms:modified xsi:type="dcterms:W3CDTF">2014-10-28T09:28:55Z</dcterms:modified>
</cp:coreProperties>
</file>